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2"/>
  </p:notesMasterIdLst>
  <p:sldIdLst>
    <p:sldId id="256" r:id="rId3"/>
    <p:sldId id="267" r:id="rId4"/>
    <p:sldId id="294" r:id="rId5"/>
    <p:sldId id="271" r:id="rId6"/>
    <p:sldId id="266" r:id="rId7"/>
    <p:sldId id="285" r:id="rId8"/>
    <p:sldId id="277" r:id="rId9"/>
    <p:sldId id="275" r:id="rId10"/>
    <p:sldId id="282" r:id="rId11"/>
    <p:sldId id="284" r:id="rId12"/>
    <p:sldId id="279" r:id="rId13"/>
    <p:sldId id="280" r:id="rId14"/>
    <p:sldId id="286" r:id="rId15"/>
    <p:sldId id="273" r:id="rId16"/>
    <p:sldId id="287" r:id="rId17"/>
    <p:sldId id="288" r:id="rId18"/>
    <p:sldId id="290" r:id="rId19"/>
    <p:sldId id="291" r:id="rId20"/>
    <p:sldId id="292" r:id="rId21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váth Mónika Magdolna" initials="HMM" lastIdx="1" clrIdx="0">
    <p:extLst>
      <p:ext uri="{19B8F6BF-5375-455C-9EA6-DF929625EA0E}">
        <p15:presenceInfo xmlns:p15="http://schemas.microsoft.com/office/powerpoint/2012/main" userId="S-1-5-21-4138107787-1456754775-1411940161-5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>
      <p:cViewPr varScale="1">
        <p:scale>
          <a:sx n="111" d="100"/>
          <a:sy n="111" d="100"/>
        </p:scale>
        <p:origin x="13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1C92-8BAB-467E-A386-82D86FEF6D98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4479-E726-49A2-B9C3-9E4A278243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02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54479-E726-49A2-B9C3-9E4A2782438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54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54479-E726-49A2-B9C3-9E4A2782438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87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54479-E726-49A2-B9C3-9E4A2782438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72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pic>
        <p:nvPicPr>
          <p:cNvPr id="1026" name="Picture 2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16325" b="30439"/>
          <a:stretch/>
        </p:blipFill>
        <p:spPr bwMode="auto">
          <a:xfrm>
            <a:off x="611560" y="233735"/>
            <a:ext cx="1440160" cy="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2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04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8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21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81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3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76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60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477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65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96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4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3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07F0-AF27-4123-81E6-7B68AAD089C7}" type="datetimeFigureOut">
              <a:rPr lang="hu-HU" smtClean="0"/>
              <a:t>2019.05.02.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21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Közbeszerzési eljárások előkészítése a gyakorlatban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2019. május 3.</a:t>
            </a:r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közbeszerzés konkrét eljáráshoz nem köthető </a:t>
            </a:r>
            <a:r>
              <a:rPr lang="hu-HU" sz="3600" dirty="0" smtClean="0"/>
              <a:t>cselekményei - Közbeszerzési Terv</a:t>
            </a:r>
            <a:endParaRPr lang="en-US" sz="3600" dirty="0" smtClean="0"/>
          </a:p>
        </p:txBody>
      </p:sp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2768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8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768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768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769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  <p:sp>
            <p:nvSpPr>
              <p:cNvPr id="2769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  <p:sp>
            <p:nvSpPr>
              <p:cNvPr id="2769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  <p:sp>
            <p:nvSpPr>
              <p:cNvPr id="2769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</p:grpSp>
        <p:sp>
          <p:nvSpPr>
            <p:cNvPr id="27687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7688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0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 dirty="0" smtClean="0">
                  <a:solidFill>
                    <a:srgbClr val="000000"/>
                  </a:solidFill>
                  <a:latin typeface="Verdana" pitchFamily="34" charset="0"/>
                </a:rPr>
                <a:t>A Kbt.42.§ (1) minden év március 31-ig kell elkészíteni és jóváhagyni.</a:t>
              </a:r>
            </a:p>
            <a:p>
              <a:r>
                <a:rPr lang="hu-HU" sz="1400" dirty="0" smtClean="0">
                  <a:solidFill>
                    <a:srgbClr val="000000"/>
                  </a:solidFill>
                  <a:latin typeface="Verdana" pitchFamily="34" charset="0"/>
                </a:rPr>
                <a:t>A közbeszerzési terv nyilvános, legalább 5 évig megőrzendő</a:t>
              </a:r>
              <a:endParaRPr lang="en-US" dirty="0"/>
            </a:p>
          </p:txBody>
        </p:sp>
      </p:grpSp>
      <p:grpSp>
        <p:nvGrpSpPr>
          <p:cNvPr id="27651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2766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6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2766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2767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767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767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767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 dirty="0" smtClean="0">
                  <a:solidFill>
                    <a:srgbClr val="000000"/>
                  </a:solidFill>
                  <a:latin typeface="Verdana" pitchFamily="34" charset="0"/>
                </a:rPr>
                <a:t>Elkészítése előtt az ajánlatkérő indíthat eljárást, amelyet a tervben rögzíteni kell.</a:t>
              </a:r>
              <a:endParaRPr lang="hu-HU" sz="1400" dirty="0">
                <a:solidFill>
                  <a:srgbClr val="000000"/>
                </a:solidFill>
                <a:latin typeface="Verdana" pitchFamily="34" charset="0"/>
              </a:endParaRPr>
            </a:p>
            <a:p>
              <a:r>
                <a:rPr lang="hu-HU" sz="1400" dirty="0" smtClean="0">
                  <a:solidFill>
                    <a:srgbClr val="000000"/>
                  </a:solidFill>
                  <a:latin typeface="Verdana" pitchFamily="34" charset="0"/>
                </a:rPr>
                <a:t>Nem vonja maga után az eljárás lefolytatásának kötelezettségét</a:t>
              </a:r>
              <a:endParaRPr lang="en-US" dirty="0"/>
            </a:p>
          </p:txBody>
        </p:sp>
        <p:sp>
          <p:nvSpPr>
            <p:cNvPr id="2767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7652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27653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54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55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56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7657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766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766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  <p:sp>
            <p:nvSpPr>
              <p:cNvPr id="2766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  <p:sp>
            <p:nvSpPr>
              <p:cNvPr id="2766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  <p:sp>
            <p:nvSpPr>
              <p:cNvPr id="2766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hu-HU"/>
              </a:p>
            </p:txBody>
          </p:sp>
        </p:grpSp>
        <p:sp>
          <p:nvSpPr>
            <p:cNvPr id="27658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7659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 dirty="0" smtClean="0">
                  <a:solidFill>
                    <a:srgbClr val="000000"/>
                  </a:solidFill>
                  <a:latin typeface="Verdana" pitchFamily="34" charset="0"/>
                </a:rPr>
                <a:t>A kivételi kör és az értékhatár alatti beszerzések továbbra sem jelennek meg benne.</a:t>
              </a:r>
            </a:p>
            <a:p>
              <a:r>
                <a:rPr lang="hu-HU" sz="1200" dirty="0" smtClean="0">
                  <a:solidFill>
                    <a:srgbClr val="000000"/>
                  </a:solidFill>
                  <a:latin typeface="Verdana" pitchFamily="34" charset="0"/>
                </a:rPr>
                <a:t>Tartalma:</a:t>
              </a:r>
            </a:p>
            <a:p>
              <a:r>
                <a:rPr lang="hu-HU" sz="1200" dirty="0" smtClean="0">
                  <a:solidFill>
                    <a:srgbClr val="000000"/>
                  </a:solidFill>
                  <a:latin typeface="Verdana" pitchFamily="34" charset="0"/>
                </a:rPr>
                <a:t>Közbeszerzés tárgya, mennyisége, irányadó eljárásrend, tervezett eljárás típusa, időbeli ütemezése</a:t>
              </a:r>
              <a:endParaRPr lang="en-US" sz="1200" dirty="0"/>
            </a:p>
          </p:txBody>
        </p:sp>
        <p:sp>
          <p:nvSpPr>
            <p:cNvPr id="27660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61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41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Kockázatok csökkentése az előkészítési szakban A.)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Naprakész </a:t>
            </a:r>
            <a:r>
              <a:rPr lang="hu-HU" sz="2000" u="sng" dirty="0"/>
              <a:t>szerződés-nyilvántartás</a:t>
            </a:r>
            <a:r>
              <a:rPr lang="hu-HU" sz="2000" dirty="0"/>
              <a:t> </a:t>
            </a:r>
            <a:r>
              <a:rPr lang="hu-HU" sz="2000" dirty="0" smtClean="0"/>
              <a:t>vezetése, havonta a két hónapon belül lejáró szerződések vizsgálata.</a:t>
            </a:r>
            <a:endParaRPr lang="hu-HU" sz="2000" dirty="0"/>
          </a:p>
          <a:p>
            <a:pPr algn="just"/>
            <a:endParaRPr lang="hu-HU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A beszerzést kezdeményező szervezeti egységeknek részletes, alátámasztott, </a:t>
            </a:r>
            <a:r>
              <a:rPr lang="hu-HU" sz="2000" u="sng" dirty="0"/>
              <a:t>műszaki, szakmai specifikációt </a:t>
            </a:r>
            <a:r>
              <a:rPr lang="hu-HU" sz="2000" dirty="0"/>
              <a:t>kell a közbeszerzést lebonyolító egység részére biztosítani. </a:t>
            </a:r>
            <a:r>
              <a:rPr lang="hu-HU" sz="2000" dirty="0" smtClean="0"/>
              <a:t>Tisztázó fórum szerepe.</a:t>
            </a:r>
            <a:endParaRPr lang="hu-HU" sz="2000" dirty="0"/>
          </a:p>
          <a:p>
            <a:pPr marL="285750" indent="-285750" algn="just"/>
            <a:endParaRPr lang="hu-HU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A közbeszerzési folyamat szereplőinek cselekményi határidőit </a:t>
            </a:r>
            <a:r>
              <a:rPr lang="hu-HU" sz="2000" u="sng" dirty="0"/>
              <a:t>felelősségi mátrix</a:t>
            </a:r>
            <a:r>
              <a:rPr lang="hu-HU" sz="2000" dirty="0"/>
              <a:t> tartalmazza, melynek elkészítése során a határidőket az előre nem látható körülmények figyelembe vételével kell megállapítani, tartalék időkeret meghatározásával.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510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Kockázatok csökkentése az előkészítési szakban B.)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Az közbeszerzési eljárás </a:t>
            </a:r>
            <a:r>
              <a:rPr lang="hu-HU" sz="2000" u="sng" dirty="0"/>
              <a:t>indító </a:t>
            </a:r>
            <a:r>
              <a:rPr lang="hu-HU" sz="2000" u="sng" dirty="0" smtClean="0"/>
              <a:t>értekezletének, </a:t>
            </a:r>
            <a:r>
              <a:rPr lang="hu-HU" sz="2000" dirty="0" smtClean="0"/>
              <a:t>bevezetése </a:t>
            </a:r>
            <a:r>
              <a:rPr lang="hu-HU" sz="2000" dirty="0"/>
              <a:t>az eljárás konkrét megkezdése előtt lehetőséget biztosít arra, hogy az előzetesen felvetett problémák megvitatásával az eljárás bírálóbizottsági tagjait delegáló szervezeti egységek vezetői a felmerülő szakmai, pénzügyi, illetőleg jogi kockázatokat minimalizálják</a:t>
            </a:r>
            <a:r>
              <a:rPr lang="hu-HU" sz="2000" dirty="0" smtClean="0"/>
              <a:t>.</a:t>
            </a:r>
          </a:p>
          <a:p>
            <a:pPr marL="0" indent="0" algn="just">
              <a:buNone/>
            </a:pPr>
            <a:endParaRPr lang="hu-HU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A jogszabályi változásoknak megfelelően a </a:t>
            </a:r>
            <a:r>
              <a:rPr lang="hu-HU" sz="2000" u="sng" dirty="0"/>
              <a:t>szerződéses feltételek </a:t>
            </a:r>
            <a:r>
              <a:rPr lang="hu-HU" sz="2000" dirty="0"/>
              <a:t>aktualizálása figyelemmel kísérése, és azok alkalmazása a közbeszerzési eljárás előkészítési szakaszában. 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517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Kockázatok csökkentése az előkészítési szakban C.)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/>
              <a:t>becsült érték meghatározása nélkül a beszerzésre irányadó megfelelő eljárásrend azonosítása </a:t>
            </a:r>
            <a:r>
              <a:rPr lang="hu-HU" sz="2000" dirty="0" smtClean="0"/>
              <a:t>nem </a:t>
            </a:r>
            <a:r>
              <a:rPr lang="hu-HU" sz="2000" dirty="0"/>
              <a:t>lehetséges,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a becsült értékre vonatkozó szabályok hibás alkalmazása </a:t>
            </a:r>
            <a:r>
              <a:rPr lang="hu-HU" sz="2000" dirty="0" smtClean="0"/>
              <a:t>pedig akár </a:t>
            </a:r>
            <a:r>
              <a:rPr lang="hu-HU" sz="2000" dirty="0"/>
              <a:t>azt eredményezheti, hogy az ajánlatkérő nem tud érvényesen szerződést kötni a nem megfelelően kiválasztott </a:t>
            </a:r>
            <a:r>
              <a:rPr lang="hu-HU" sz="2000" dirty="0" smtClean="0"/>
              <a:t>eljárásrendben.</a:t>
            </a:r>
            <a:r>
              <a:rPr lang="hu-HU" sz="2000" dirty="0"/>
              <a:t> Az elnagyolt, nem kellő körültekintéssel végzett felméréssel az ajánlatkérő tehát az eljárás sikerét </a:t>
            </a:r>
            <a:r>
              <a:rPr lang="hu-HU" sz="2000" dirty="0" smtClean="0"/>
              <a:t>kockáztathatja.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r>
              <a:rPr lang="hu-HU" sz="2000" dirty="0" smtClean="0"/>
              <a:t>Fenti kockázatok csökkentése érdekében a becsült </a:t>
            </a:r>
            <a:r>
              <a:rPr lang="hu-HU" sz="2000" dirty="0"/>
              <a:t>érték meghatározására irányuló vizsgálat eredményét az ajánlatkérőnek külön is dokumentálnia kell.</a:t>
            </a:r>
          </a:p>
          <a:p>
            <a:pPr marL="0" indent="0" algn="just">
              <a:buNone/>
            </a:pPr>
            <a:r>
              <a:rPr lang="hu-HU" sz="2000" dirty="0" smtClean="0"/>
              <a:t> </a:t>
            </a:r>
            <a:endParaRPr lang="hu-HU" sz="20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40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hu-HU" sz="3600" dirty="0"/>
              <a:t>Konkrét közbeszerzés előkészítő cselekmények </a:t>
            </a:r>
            <a:endParaRPr lang="en-US" sz="3600" dirty="0" smtClean="0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457200" y="1426549"/>
            <a:ext cx="8382000" cy="5184970"/>
            <a:chOff x="288" y="896"/>
            <a:chExt cx="5280" cy="3173"/>
          </a:xfrm>
        </p:grpSpPr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1632" y="1325"/>
              <a:ext cx="2544" cy="251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grpSp>
          <p:nvGrpSpPr>
            <p:cNvPr id="25606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25651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5652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93192" name="Text Box 8"/>
            <p:cNvSpPr txBox="1">
              <a:spLocks noChangeArrowheads="1"/>
            </p:cNvSpPr>
            <p:nvPr/>
          </p:nvSpPr>
          <p:spPr bwMode="gray">
            <a:xfrm>
              <a:off x="2332" y="2496"/>
              <a:ext cx="119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hu-H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Kbt. 3.§. 22.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grpSp>
          <p:nvGrpSpPr>
            <p:cNvPr id="25608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25647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3195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>
                    <a:cs typeface="+mn-cs"/>
                  </a:endParaRPr>
                </a:p>
              </p:txBody>
            </p:sp>
            <p:sp>
              <p:nvSpPr>
                <p:cNvPr id="25650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93197" name="Text Box 13"/>
              <p:cNvSpPr txBox="1">
                <a:spLocks noChangeArrowheads="1"/>
              </p:cNvSpPr>
              <p:nvPr/>
            </p:nvSpPr>
            <p:spPr bwMode="gray">
              <a:xfrm>
                <a:off x="2734" y="1152"/>
                <a:ext cx="26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B</a:t>
                </a:r>
              </a:p>
            </p:txBody>
          </p:sp>
        </p:grpSp>
        <p:grpSp>
          <p:nvGrpSpPr>
            <p:cNvPr id="25609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3200" name="Oval 16"/>
              <p:cNvSpPr>
                <a:spLocks noChangeArrowheads="1"/>
              </p:cNvSpPr>
              <p:nvPr/>
            </p:nvSpPr>
            <p:spPr bwMode="gray">
              <a:xfrm rot="18227093">
                <a:off x="2352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grpSp>
          <p:nvGrpSpPr>
            <p:cNvPr id="25610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25641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3203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>
                    <a:cs typeface="+mn-cs"/>
                  </a:endParaRPr>
                </a:p>
              </p:txBody>
            </p:sp>
            <p:sp>
              <p:nvSpPr>
                <p:cNvPr id="25644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93205" name="Text Box 21"/>
              <p:cNvSpPr txBox="1">
                <a:spLocks noChangeArrowheads="1"/>
              </p:cNvSpPr>
              <p:nvPr/>
            </p:nvSpPr>
            <p:spPr bwMode="gray">
              <a:xfrm>
                <a:off x="1911" y="3438"/>
                <a:ext cx="247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E</a:t>
                </a:r>
              </a:p>
            </p:txBody>
          </p:sp>
        </p:grpSp>
        <p:grpSp>
          <p:nvGrpSpPr>
            <p:cNvPr id="25611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25637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3208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>
                    <a:cs typeface="+mn-cs"/>
                  </a:endParaRPr>
                </a:p>
              </p:txBody>
            </p:sp>
            <p:sp>
              <p:nvSpPr>
                <p:cNvPr id="25640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93210" name="Text Box 26"/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25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C</a:t>
                </a:r>
              </a:p>
            </p:txBody>
          </p:sp>
        </p:grpSp>
        <p:grpSp>
          <p:nvGrpSpPr>
            <p:cNvPr id="25612" name="Group 2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25633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3213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>
                    <a:cs typeface="+mn-cs"/>
                  </a:endParaRPr>
                </a:p>
              </p:txBody>
            </p:sp>
            <p:sp>
              <p:nvSpPr>
                <p:cNvPr id="25636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93215" name="Text Box 31"/>
              <p:cNvSpPr txBox="1">
                <a:spLocks noChangeArrowheads="1"/>
              </p:cNvSpPr>
              <p:nvPr/>
            </p:nvSpPr>
            <p:spPr bwMode="gray">
              <a:xfrm>
                <a:off x="3641" y="3360"/>
                <a:ext cx="27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D</a:t>
                </a:r>
              </a:p>
            </p:txBody>
          </p:sp>
        </p:grpSp>
        <p:grpSp>
          <p:nvGrpSpPr>
            <p:cNvPr id="25613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25629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3218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>
                    <a:cs typeface="+mn-cs"/>
                  </a:endParaRPr>
                </a:p>
              </p:txBody>
            </p:sp>
            <p:sp>
              <p:nvSpPr>
                <p:cNvPr id="25632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93220" name="Text Box 36"/>
              <p:cNvSpPr txBox="1">
                <a:spLocks noChangeArrowheads="1"/>
              </p:cNvSpPr>
              <p:nvPr/>
            </p:nvSpPr>
            <p:spPr bwMode="gray">
              <a:xfrm>
                <a:off x="1580" y="2016"/>
                <a:ext cx="26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+mn-cs"/>
                  </a:rPr>
                  <a:t>A</a:t>
                </a:r>
              </a:p>
            </p:txBody>
          </p:sp>
        </p:grpSp>
        <p:sp>
          <p:nvSpPr>
            <p:cNvPr id="93221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grpSp>
          <p:nvGrpSpPr>
            <p:cNvPr id="25616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grpSp>
          <p:nvGrpSpPr>
            <p:cNvPr id="25617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3227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10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93228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93230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25620" name="Text Box 47"/>
            <p:cNvSpPr txBox="1">
              <a:spLocks noChangeArrowheads="1"/>
            </p:cNvSpPr>
            <p:nvPr/>
          </p:nvSpPr>
          <p:spPr bwMode="auto">
            <a:xfrm>
              <a:off x="288" y="2064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b="1" dirty="0" smtClean="0"/>
                <a:t>Helyzet és piac felmérés</a:t>
              </a:r>
              <a:endParaRPr lang="en-US" b="1" dirty="0"/>
            </a:p>
          </p:txBody>
        </p:sp>
        <p:sp>
          <p:nvSpPr>
            <p:cNvPr id="25621" name="Text Box 48"/>
            <p:cNvSpPr txBox="1">
              <a:spLocks noChangeArrowheads="1"/>
            </p:cNvSpPr>
            <p:nvPr/>
          </p:nvSpPr>
          <p:spPr bwMode="auto">
            <a:xfrm>
              <a:off x="1849" y="896"/>
              <a:ext cx="206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hu-HU" b="1" dirty="0"/>
                <a:t>Becsült érték </a:t>
              </a:r>
              <a:r>
                <a:rPr lang="hu-HU" b="1" dirty="0" smtClean="0"/>
                <a:t>felmérés</a:t>
              </a:r>
              <a:endParaRPr lang="en-US" b="1" dirty="0"/>
            </a:p>
          </p:txBody>
        </p:sp>
        <p:sp>
          <p:nvSpPr>
            <p:cNvPr id="25622" name="Text Box 49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b="1" dirty="0" smtClean="0"/>
                <a:t>Előzetes piaci </a:t>
              </a:r>
              <a:r>
                <a:rPr lang="hu-HU" b="1" dirty="0"/>
                <a:t>konzultáció</a:t>
              </a:r>
              <a:endParaRPr lang="en-US" b="1" dirty="0"/>
            </a:p>
            <a:p>
              <a:pPr algn="ctr" eaLnBrk="0" hangingPunct="0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5623" name="Text Box 50"/>
            <p:cNvSpPr txBox="1">
              <a:spLocks noChangeArrowheads="1"/>
            </p:cNvSpPr>
            <p:nvPr/>
          </p:nvSpPr>
          <p:spPr bwMode="auto">
            <a:xfrm>
              <a:off x="288" y="3381"/>
              <a:ext cx="153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hu-HU" b="1" dirty="0" smtClean="0"/>
                <a:t>Összeférhetetlenség vizsgálata</a:t>
              </a:r>
              <a:endParaRPr lang="en-US" b="1" dirty="0"/>
            </a:p>
          </p:txBody>
        </p:sp>
        <p:sp>
          <p:nvSpPr>
            <p:cNvPr id="25624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b="1" dirty="0" smtClean="0"/>
                <a:t>Közbeszerzési dokumentumok előkészítése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972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Közbeszerzés becsült értéke –egybe számítása I.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611560" y="1582341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A Közbeszerzések Tanácsának útmutatója a becsült érték számítása, a részekre bontás tilalma és a beszerzési igények mesterséges egyesítése tárgyában (KÉ 2017. évi 95. szám)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Az Európai Unió Bíróságának C-16/98. sz. ítélete</a:t>
            </a:r>
            <a:r>
              <a:rPr lang="hu-HU" sz="2000" dirty="0" smtClean="0"/>
              <a:t>.</a:t>
            </a:r>
            <a:endParaRPr lang="hu-HU" sz="2000" dirty="0"/>
          </a:p>
          <a:p>
            <a:pPr algn="just"/>
            <a:r>
              <a:rPr lang="hu-HU" sz="2000" i="1" dirty="0" smtClean="0"/>
              <a:t>    „</a:t>
            </a:r>
            <a:r>
              <a:rPr lang="hu-HU" sz="2000" i="1" dirty="0"/>
              <a:t>A részekre bontás tilalmát elsődlegesen a műszaki-gazdasági </a:t>
            </a:r>
            <a:r>
              <a:rPr lang="hu-HU" sz="2000" i="1" dirty="0" smtClean="0"/>
              <a:t> </a:t>
            </a:r>
          </a:p>
          <a:p>
            <a:pPr algn="just"/>
            <a:r>
              <a:rPr lang="hu-HU" sz="2000" i="1" dirty="0"/>
              <a:t> </a:t>
            </a:r>
            <a:r>
              <a:rPr lang="hu-HU" sz="2000" i="1" dirty="0" smtClean="0"/>
              <a:t>    funkcionális </a:t>
            </a:r>
            <a:r>
              <a:rPr lang="hu-HU" sz="2000" i="1" dirty="0"/>
              <a:t>egység fennállása dönti el</a:t>
            </a:r>
            <a:r>
              <a:rPr lang="hu-HU" sz="2000" i="1" dirty="0" smtClean="0"/>
              <a:t>.”</a:t>
            </a:r>
            <a:r>
              <a:rPr lang="hu-HU" sz="2000" dirty="0"/>
              <a:t> </a:t>
            </a:r>
            <a:endParaRPr lang="hu-HU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Az </a:t>
            </a:r>
            <a:r>
              <a:rPr lang="hu-HU" sz="2000" u="sng" dirty="0"/>
              <a:t>építési beruházásoknál</a:t>
            </a:r>
            <a:r>
              <a:rPr lang="hu-HU" sz="2000" dirty="0"/>
              <a:t> alkalmazandó műszaki-gazdasági funkcionális egység kapcsán irányadó az építési munkák eredményének gazdasági és műszaki rendeltetése. A műszaki-technikai egység megléte </a:t>
            </a:r>
            <a:r>
              <a:rPr lang="hu-HU" sz="2000" u="sng" dirty="0"/>
              <a:t>összefüggő</a:t>
            </a:r>
            <a:r>
              <a:rPr lang="hu-HU" sz="2000" dirty="0"/>
              <a:t> épület, építmény, vagy épületkomplexum esetében áll fenn.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u="sng" dirty="0"/>
              <a:t>szolgáltatás-megrendelések</a:t>
            </a:r>
            <a:r>
              <a:rPr lang="hu-HU" sz="2000" dirty="0"/>
              <a:t> vonatkozásában a műszaki-technikai egység az egyes beszerzések </a:t>
            </a:r>
            <a:r>
              <a:rPr lang="hu-HU" sz="2000" u="sng" dirty="0"/>
              <a:t>ugyanazon közvetlen cél megvalósítására </a:t>
            </a:r>
            <a:r>
              <a:rPr lang="hu-HU" sz="2000" dirty="0"/>
              <a:t>irányulnak-e.</a:t>
            </a:r>
          </a:p>
          <a:p>
            <a:pPr algn="just"/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381985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Közbeszerzés becsült értéke –egybe számítása II.</a:t>
            </a:r>
            <a:endParaRPr lang="hu-HU" sz="3600" dirty="0"/>
          </a:p>
        </p:txBody>
      </p:sp>
      <p:sp>
        <p:nvSpPr>
          <p:cNvPr id="4" name="Téglalap 3"/>
          <p:cNvSpPr/>
          <p:nvPr/>
        </p:nvSpPr>
        <p:spPr>
          <a:xfrm>
            <a:off x="611560" y="1417638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/>
              <a:t>Példa a műszaki-gazdasági funkcionális egységre </a:t>
            </a:r>
            <a:r>
              <a:rPr lang="hu-HU" sz="2000" u="sng" dirty="0"/>
              <a:t>árubeszerzés esetén</a:t>
            </a:r>
            <a:r>
              <a:rPr lang="hu-HU" sz="2000" dirty="0"/>
              <a:t> a Közbeszerzési Döntőbizottság D.761/10/2016. számú határozatában. Az </a:t>
            </a:r>
            <a:r>
              <a:rPr lang="hu-HU" sz="2000" u="sng" dirty="0"/>
              <a:t>azonos megvalósítási cél</a:t>
            </a:r>
            <a:r>
              <a:rPr lang="hu-HU" sz="2000" dirty="0"/>
              <a:t> – adott esetben szabadidőpark létesítése – határozza meg az egybeszámítást</a:t>
            </a:r>
            <a:r>
              <a:rPr lang="hu-HU" sz="2000" dirty="0" smtClean="0"/>
              <a:t>.</a:t>
            </a:r>
          </a:p>
          <a:p>
            <a:pPr algn="just">
              <a:defRPr/>
            </a:pPr>
            <a:endParaRPr lang="hu-HU" sz="2000" dirty="0"/>
          </a:p>
          <a:p>
            <a:pPr>
              <a:defRPr/>
            </a:pPr>
            <a:r>
              <a:rPr lang="hu-HU" sz="2000" dirty="0" smtClean="0"/>
              <a:t>Az </a:t>
            </a:r>
            <a:r>
              <a:rPr lang="hu-HU" sz="2000" dirty="0"/>
              <a:t>egybeszámítani elmulasztott beszerzési tárgyak köre: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 smtClean="0"/>
              <a:t>Pihenőágyak,pad,mobil </a:t>
            </a:r>
            <a:r>
              <a:rPr lang="hu-HU" sz="2000" dirty="0"/>
              <a:t>vízi csúszda és vízi </a:t>
            </a:r>
            <a:r>
              <a:rPr lang="hu-HU" sz="2000" dirty="0" smtClean="0"/>
              <a:t>billegő,palackos,klórgázömlést </a:t>
            </a:r>
            <a:r>
              <a:rPr lang="hu-HU" sz="2000" dirty="0"/>
              <a:t>elhárító </a:t>
            </a:r>
            <a:r>
              <a:rPr lang="hu-HU" sz="2000" dirty="0" smtClean="0"/>
              <a:t>berendezés, takarítógép</a:t>
            </a:r>
            <a:r>
              <a:rPr lang="hu-HU" sz="2000" dirty="0"/>
              <a:t>, önjáró </a:t>
            </a:r>
            <a:r>
              <a:rPr lang="hu-HU" sz="2000" dirty="0" smtClean="0"/>
              <a:t>medence,porszívó</a:t>
            </a:r>
            <a:r>
              <a:rPr lang="hu-HU" sz="2000" dirty="0"/>
              <a:t>, magas </a:t>
            </a:r>
            <a:r>
              <a:rPr lang="hu-HU" sz="2000" dirty="0" smtClean="0"/>
              <a:t>nyomású mosó,köztéri szemétgyűjtő,fűnyírótraktor,elektromos </a:t>
            </a:r>
            <a:r>
              <a:rPr lang="hu-HU" sz="2000" dirty="0"/>
              <a:t>szállító </a:t>
            </a:r>
            <a:r>
              <a:rPr lang="hu-HU" sz="2000" dirty="0" smtClean="0"/>
              <a:t>jármű,trágyaszállító pótkocsi,ló szállító </a:t>
            </a:r>
            <a:r>
              <a:rPr lang="hu-HU" sz="2000" dirty="0"/>
              <a:t>utánfutó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/>
              <a:t>takarmánykonyhai eszközök</a:t>
            </a:r>
          </a:p>
        </p:txBody>
      </p:sp>
    </p:spTree>
    <p:extLst>
      <p:ext uri="{BB962C8B-B14F-4D97-AF65-F5344CB8AC3E}">
        <p14:creationId xmlns:p14="http://schemas.microsoft.com/office/powerpoint/2010/main" val="271305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Közbeszerzési dokumentumok </a:t>
            </a:r>
            <a:r>
              <a:rPr lang="hu-HU" sz="3600" dirty="0" smtClean="0"/>
              <a:t> </a:t>
            </a:r>
            <a:r>
              <a:rPr lang="hu-HU" sz="3600" dirty="0"/>
              <a:t>összeállítása</a:t>
            </a:r>
            <a:endParaRPr lang="en-US" sz="3600" dirty="0" smtClean="0"/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gray">
          <a:xfrm>
            <a:off x="1905000" y="2701925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hlink"/>
              </a:gs>
              <a:gs pos="100000">
                <a:srgbClr val="D7E6EE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gray">
          <a:xfrm>
            <a:off x="1676400" y="1939925"/>
            <a:ext cx="5791200" cy="5746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Eljárást megindító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felhívás/Dokumentáció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gray">
          <a:xfrm>
            <a:off x="4074230" y="3311525"/>
            <a:ext cx="9701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u-HU" sz="2000" dirty="0" smtClean="0">
                <a:solidFill>
                  <a:schemeClr val="bg1"/>
                </a:solidFill>
              </a:rPr>
              <a:t>Elemei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914403" y="4575175"/>
            <a:ext cx="1578631" cy="1639787"/>
            <a:chOff x="624" y="1584"/>
            <a:chExt cx="1248" cy="1339"/>
          </a:xfrm>
        </p:grpSpPr>
        <p:grpSp>
          <p:nvGrpSpPr>
            <p:cNvPr id="32789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101385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2792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1387" name="Text Box 11"/>
            <p:cNvSpPr txBox="1">
              <a:spLocks noChangeArrowheads="1"/>
            </p:cNvSpPr>
            <p:nvPr/>
          </p:nvSpPr>
          <p:spPr bwMode="gray">
            <a:xfrm>
              <a:off x="767" y="2236"/>
              <a:ext cx="941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Kizáró</a:t>
              </a:r>
            </a:p>
            <a:p>
              <a:pPr algn="ctr" eaLnBrk="0" hangingPunct="0">
                <a:defRPr/>
              </a:pPr>
              <a:r>
                <a:rPr lang="hu-HU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hu-H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kok </a:t>
              </a:r>
            </a:p>
            <a:p>
              <a:pPr algn="ctr" eaLnBrk="0" hangingPunct="0"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meghatározása</a:t>
              </a:r>
              <a:endPara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2819400" y="4575175"/>
            <a:ext cx="1524000" cy="1520825"/>
            <a:chOff x="2016" y="1920"/>
            <a:chExt cx="1680" cy="1680"/>
          </a:xfrm>
        </p:grpSpPr>
        <p:sp>
          <p:nvSpPr>
            <p:cNvPr id="101391" name="Oval 1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01392" name="Freeform 16"/>
            <p:cNvSpPr>
              <a:spLocks/>
            </p:cNvSpPr>
            <p:nvPr/>
          </p:nvSpPr>
          <p:spPr bwMode="gray">
            <a:xfrm>
              <a:off x="2209" y="1948"/>
              <a:ext cx="1295" cy="63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gray">
          <a:xfrm>
            <a:off x="2870598" y="5252029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Alkalmassági követelmények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32778" name="Group 20"/>
          <p:cNvGrpSpPr>
            <a:grpSpLocks/>
          </p:cNvGrpSpPr>
          <p:nvPr/>
        </p:nvGrpSpPr>
        <p:grpSpPr bwMode="auto">
          <a:xfrm>
            <a:off x="4876800" y="4530725"/>
            <a:ext cx="1524000" cy="1520825"/>
            <a:chOff x="2016" y="1920"/>
            <a:chExt cx="1680" cy="1680"/>
          </a:xfrm>
        </p:grpSpPr>
        <p:sp>
          <p:nvSpPr>
            <p:cNvPr id="101397" name="Oval 2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01398" name="Freeform 22"/>
            <p:cNvSpPr>
              <a:spLocks/>
            </p:cNvSpPr>
            <p:nvPr/>
          </p:nvSpPr>
          <p:spPr bwMode="gray">
            <a:xfrm>
              <a:off x="2209" y="1948"/>
              <a:ext cx="1295" cy="63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sp>
        <p:nvSpPr>
          <p:cNvPr id="101399" name="Text Box 23"/>
          <p:cNvSpPr txBox="1">
            <a:spLocks noChangeArrowheads="1"/>
          </p:cNvSpPr>
          <p:nvPr/>
        </p:nvSpPr>
        <p:spPr bwMode="gray">
          <a:xfrm>
            <a:off x="4953000" y="5260975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Bírálati szempont rendszer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2780" name="Group 26"/>
          <p:cNvGrpSpPr>
            <a:grpSpLocks/>
          </p:cNvGrpSpPr>
          <p:nvPr/>
        </p:nvGrpSpPr>
        <p:grpSpPr bwMode="auto">
          <a:xfrm>
            <a:off x="6703748" y="4530725"/>
            <a:ext cx="1636449" cy="1531938"/>
            <a:chOff x="2341" y="1488"/>
            <a:chExt cx="1237" cy="1152"/>
          </a:xfrm>
        </p:grpSpPr>
        <p:grpSp>
          <p:nvGrpSpPr>
            <p:cNvPr id="32781" name="Group 2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101404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32784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01406" name="Text Box 30"/>
            <p:cNvSpPr txBox="1">
              <a:spLocks noChangeArrowheads="1"/>
            </p:cNvSpPr>
            <p:nvPr/>
          </p:nvSpPr>
          <p:spPr bwMode="gray">
            <a:xfrm>
              <a:off x="2341" y="2025"/>
              <a:ext cx="123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Szerződés tervezet</a:t>
              </a:r>
              <a:r>
                <a:rPr lang="hu-H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,</a:t>
              </a:r>
            </a:p>
            <a:p>
              <a:pPr algn="ctr" eaLnBrk="0" hangingPunct="0">
                <a:defRPr/>
              </a:pPr>
              <a:r>
                <a:rPr lang="hu-H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Műszaki leírás</a:t>
              </a:r>
              <a:endPara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48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Összefoglalva…..</a:t>
            </a:r>
            <a:endParaRPr lang="en-US" sz="3600" dirty="0" smtClean="0"/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2684463" y="1997075"/>
            <a:ext cx="4113654" cy="3632423"/>
            <a:chOff x="1655" y="1647"/>
            <a:chExt cx="2522" cy="2327"/>
          </a:xfrm>
        </p:grpSpPr>
        <p:sp>
          <p:nvSpPr>
            <p:cNvPr id="90116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gray">
            <a:xfrm rot="7200000">
              <a:off x="2726" y="1656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22548" name="AutoShape 7"/>
              <p:cNvSpPr>
                <a:spLocks noChangeArrowheads="1"/>
              </p:cNvSpPr>
              <p:nvPr/>
            </p:nvSpPr>
            <p:spPr bwMode="gray">
              <a:xfrm rot="-90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2549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hu-HU" dirty="0" smtClean="0"/>
                  <a:t>Igény felmerülése</a:t>
                </a:r>
                <a:endParaRPr lang="hu-HU" dirty="0"/>
              </a:p>
            </p:txBody>
          </p:sp>
          <p:sp>
            <p:nvSpPr>
              <p:cNvPr id="22550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90122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grpSp>
          <p:nvGrpSpPr>
            <p:cNvPr id="22540" name="Group 11"/>
            <p:cNvGrpSpPr>
              <a:grpSpLocks/>
            </p:cNvGrpSpPr>
            <p:nvPr/>
          </p:nvGrpSpPr>
          <p:grpSpPr bwMode="auto">
            <a:xfrm>
              <a:off x="2849" y="2249"/>
              <a:ext cx="1328" cy="1373"/>
              <a:chOff x="2854" y="1996"/>
              <a:chExt cx="1328" cy="1373"/>
            </a:xfrm>
          </p:grpSpPr>
          <p:sp>
            <p:nvSpPr>
              <p:cNvPr id="22545" name="AutoShape 12"/>
              <p:cNvSpPr>
                <a:spLocks noChangeArrowheads="1"/>
              </p:cNvSpPr>
              <p:nvPr/>
            </p:nvSpPr>
            <p:spPr bwMode="gray">
              <a:xfrm rot="-1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2546" name="Freeform 13"/>
              <p:cNvSpPr>
                <a:spLocks/>
              </p:cNvSpPr>
              <p:nvPr/>
            </p:nvSpPr>
            <p:spPr bwMode="gray">
              <a:xfrm rot="14400000">
                <a:off x="3114" y="2414"/>
                <a:ext cx="972" cy="507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hu-HU" sz="1600" dirty="0" smtClean="0"/>
                  <a:t>Felhívás és dokumentáció </a:t>
                </a:r>
                <a:r>
                  <a:rPr lang="hu-HU" dirty="0" smtClean="0"/>
                  <a:t>elkészítése</a:t>
                </a:r>
                <a:endParaRPr lang="hu-HU" dirty="0"/>
              </a:p>
            </p:txBody>
          </p:sp>
          <p:sp>
            <p:nvSpPr>
              <p:cNvPr id="22547" name="Freeform 14"/>
              <p:cNvSpPr>
                <a:spLocks/>
              </p:cNvSpPr>
              <p:nvPr/>
            </p:nvSpPr>
            <p:spPr bwMode="gray">
              <a:xfrm rot="14400000">
                <a:off x="3640" y="2827"/>
                <a:ext cx="327" cy="757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2541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22542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543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2544" name="Freeform 18"/>
              <p:cNvSpPr>
                <a:spLocks/>
              </p:cNvSpPr>
              <p:nvPr/>
            </p:nvSpPr>
            <p:spPr bwMode="gray">
              <a:xfrm>
                <a:off x="1937" y="3040"/>
                <a:ext cx="1095" cy="489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hu-HU" dirty="0" smtClean="0"/>
                  <a:t>Anyagi fedezet vizsgálata</a:t>
                </a:r>
                <a:endParaRPr lang="hu-HU" dirty="0"/>
              </a:p>
            </p:txBody>
          </p:sp>
        </p:grpSp>
      </p:grpSp>
      <p:sp>
        <p:nvSpPr>
          <p:cNvPr id="22533" name="Text Box 19"/>
          <p:cNvSpPr txBox="1">
            <a:spLocks noChangeArrowheads="1"/>
          </p:cNvSpPr>
          <p:nvPr/>
        </p:nvSpPr>
        <p:spPr bwMode="auto">
          <a:xfrm>
            <a:off x="457200" y="4800600"/>
            <a:ext cx="22272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hu-HU" sz="2000" dirty="0" smtClean="0"/>
              <a:t>Pénzügyi előkészítés</a:t>
            </a:r>
            <a:endParaRPr lang="en-US" sz="2000" dirty="0"/>
          </a:p>
        </p:txBody>
      </p:sp>
      <p:sp>
        <p:nvSpPr>
          <p:cNvPr id="22534" name="Text Box 20"/>
          <p:cNvSpPr txBox="1">
            <a:spLocks noChangeArrowheads="1"/>
          </p:cNvSpPr>
          <p:nvPr/>
        </p:nvSpPr>
        <p:spPr bwMode="auto">
          <a:xfrm>
            <a:off x="6553200" y="4724400"/>
            <a:ext cx="2227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 dirty="0" smtClean="0"/>
              <a:t>Jogi előkészítés</a:t>
            </a:r>
            <a:endParaRPr lang="en-US" sz="2000" dirty="0"/>
          </a:p>
        </p:txBody>
      </p:sp>
      <p:sp>
        <p:nvSpPr>
          <p:cNvPr id="22535" name="Text Box 21"/>
          <p:cNvSpPr txBox="1">
            <a:spLocks noChangeArrowheads="1"/>
          </p:cNvSpPr>
          <p:nvPr/>
        </p:nvSpPr>
        <p:spPr bwMode="auto">
          <a:xfrm>
            <a:off x="2971800" y="1600200"/>
            <a:ext cx="326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000" dirty="0" smtClean="0"/>
              <a:t>Műszaki előkészítés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05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Összefoglalva…..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Informal" panose="02000503060000020004" pitchFamily="2" charset="0"/>
              </a:rPr>
              <a:t>     Köszönöm </a:t>
            </a:r>
            <a:r>
              <a:rPr lang="hu-HU" alt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oneInformal" panose="02000503060000020004" pitchFamily="2" charset="0"/>
              </a:rPr>
              <a:t>a megtisztelő figyelmüket!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00" y="2420889"/>
            <a:ext cx="34358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közbeszerzési eljárások előkészítése</a:t>
            </a:r>
            <a:endParaRPr lang="hu-HU" sz="3600" dirty="0"/>
          </a:p>
        </p:txBody>
      </p:sp>
      <p:pic>
        <p:nvPicPr>
          <p:cNvPr id="3" name="Kép 2" descr="https://www.quotemaster.org/images/93/93e51386081f663ee5eff68c8b9bd6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04" y="1916832"/>
            <a:ext cx="3267303" cy="246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églalap 3"/>
          <p:cNvSpPr/>
          <p:nvPr/>
        </p:nvSpPr>
        <p:spPr>
          <a:xfrm>
            <a:off x="2555776" y="47251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„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megfelelő tervezés és előkészületek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megóvnak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gyenge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teljesítménytől”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hu-H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Stephen </a:t>
            </a:r>
            <a:r>
              <a:rPr lang="hu-H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Keague</a:t>
            </a:r>
            <a:r>
              <a:rPr lang="hu-H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író, szónok, </a:t>
            </a:r>
            <a:r>
              <a:rPr lang="hu-H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előadó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5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közbeszerzési eljárás rendszere</a:t>
            </a:r>
            <a:endParaRPr lang="en-US" sz="3600" dirty="0" smtClean="0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gray">
          <a:xfrm>
            <a:off x="457200" y="1447800"/>
            <a:ext cx="5715000" cy="4495800"/>
          </a:xfrm>
          <a:prstGeom prst="rightArrow">
            <a:avLst>
              <a:gd name="adj1" fmla="val 79306"/>
              <a:gd name="adj2" fmla="val 31485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762000" y="2057400"/>
            <a:ext cx="4038600" cy="990600"/>
          </a:xfrm>
          <a:prstGeom prst="roundRect">
            <a:avLst>
              <a:gd name="adj" fmla="val 9106"/>
            </a:avLst>
          </a:prstGeom>
          <a:solidFill>
            <a:srgbClr val="92D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cs typeface="+mn-cs"/>
              </a:rPr>
              <a:t>A</a:t>
            </a:r>
            <a:r>
              <a:rPr lang="hu-HU" dirty="0" smtClean="0">
                <a:cs typeface="+mn-cs"/>
              </a:rPr>
              <a:t> közbeszerzési eljárás előkészítése</a:t>
            </a:r>
            <a:endParaRPr lang="en-US" dirty="0">
              <a:cs typeface="+mn-cs"/>
            </a:endParaRP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blackWhite">
          <a:xfrm>
            <a:off x="762000" y="32004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A</a:t>
            </a:r>
            <a:r>
              <a:rPr lang="hu-HU" dirty="0" smtClean="0"/>
              <a:t> közbeszerzési eljárási cselekmények </a:t>
            </a:r>
          </a:p>
          <a:p>
            <a:pPr algn="ctr" eaLnBrk="0" hangingPunct="0"/>
            <a:r>
              <a:rPr lang="hu-HU" dirty="0"/>
              <a:t>(</a:t>
            </a:r>
            <a:r>
              <a:rPr lang="hu-HU" dirty="0" smtClean="0"/>
              <a:t>ajánlattételi, </a:t>
            </a:r>
          </a:p>
          <a:p>
            <a:pPr algn="ctr" eaLnBrk="0" hangingPunct="0"/>
            <a:r>
              <a:rPr lang="hu-HU" dirty="0"/>
              <a:t>é</a:t>
            </a:r>
            <a:r>
              <a:rPr lang="hu-HU" dirty="0" smtClean="0"/>
              <a:t>rtékelési szakasz)</a:t>
            </a:r>
            <a:endParaRPr lang="en-US" dirty="0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762000" y="43434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hu-HU" dirty="0" smtClean="0"/>
              <a:t>Szerződés szerinti teljesítés</a:t>
            </a:r>
            <a:endParaRPr lang="en-US" dirty="0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943600" y="30480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közbeszerzési eljárás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1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közbeszerzési eljárás előkészítése</a:t>
            </a:r>
            <a:endParaRPr lang="en-US" sz="3600" dirty="0" smtClean="0"/>
          </a:p>
        </p:txBody>
      </p:sp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>
              <a:latin typeface="Verdana" pitchFamily="34" charset="0"/>
            </a:endParaRPr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>
              <a:latin typeface="Verdana" pitchFamily="34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238250" y="3552825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 b="1" dirty="0" smtClean="0">
                <a:solidFill>
                  <a:srgbClr val="000000"/>
                </a:solidFill>
              </a:rPr>
              <a:t>Konkrét eljáráshoz nem köthető cselekmények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1843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+mn-cs"/>
            </a:endParaRPr>
          </a:p>
        </p:txBody>
      </p:sp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3048000" y="1628774"/>
            <a:ext cx="2998788" cy="1624013"/>
            <a:chOff x="1997" y="1314"/>
            <a:chExt cx="1889" cy="1009"/>
          </a:xfrm>
          <a:solidFill>
            <a:srgbClr val="92D050"/>
          </a:solidFill>
        </p:grpSpPr>
        <p:grpSp>
          <p:nvGrpSpPr>
            <p:cNvPr id="184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  <a:grpFill/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hu-HU">
                  <a:cs typeface="+mn-cs"/>
                </a:endParaRPr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eaVert"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eaVert"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eaVert"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eaVert"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sp>
        <p:nvSpPr>
          <p:cNvPr id="18442" name="Text Box 20"/>
          <p:cNvSpPr txBox="1">
            <a:spLocks noChangeArrowheads="1"/>
          </p:cNvSpPr>
          <p:nvPr/>
        </p:nvSpPr>
        <p:spPr bwMode="auto">
          <a:xfrm>
            <a:off x="5791200" y="3581400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 b="1" dirty="0" smtClean="0">
                <a:solidFill>
                  <a:srgbClr val="000000"/>
                </a:solidFill>
              </a:rPr>
              <a:t>Konkrét közbeszerzés előkészítő cselekmények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Lefelé nyíl 2"/>
          <p:cNvSpPr/>
          <p:nvPr/>
        </p:nvSpPr>
        <p:spPr>
          <a:xfrm>
            <a:off x="4267842" y="3245027"/>
            <a:ext cx="445446" cy="108618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3621154" y="1828800"/>
            <a:ext cx="17588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dirty="0" smtClean="0">
                <a:solidFill>
                  <a:srgbClr val="000000"/>
                </a:solidFill>
              </a:rPr>
              <a:t>Előkészítés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3505201" y="4497388"/>
            <a:ext cx="1905000" cy="914400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dokumentálás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64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közbeszerzés konkrét eljáráshoz nem köthető cselekményei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297065" y="1349327"/>
            <a:ext cx="4573489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1262294" y="3104818"/>
            <a:ext cx="4070245" cy="1762704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 dirty="0" smtClean="0">
              <a:cs typeface="+mn-cs"/>
            </a:endParaRPr>
          </a:p>
          <a:p>
            <a:pPr>
              <a:defRPr/>
            </a:pPr>
            <a:endParaRPr lang="hu-HU" dirty="0" smtClean="0">
              <a:cs typeface="+mn-cs"/>
            </a:endParaRPr>
          </a:p>
          <a:p>
            <a:pPr>
              <a:defRPr/>
            </a:pPr>
            <a:r>
              <a:rPr lang="hu-HU" dirty="0"/>
              <a:t> </a:t>
            </a:r>
            <a:r>
              <a:rPr lang="hu-HU" dirty="0" smtClean="0"/>
              <a:t>      </a:t>
            </a:r>
            <a:endParaRPr lang="hu-HU" dirty="0" smtClean="0">
              <a:cs typeface="+mn-cs"/>
            </a:endParaRPr>
          </a:p>
          <a:p>
            <a:pPr>
              <a:defRPr/>
            </a:pPr>
            <a:r>
              <a:rPr lang="hu-HU" dirty="0"/>
              <a:t> </a:t>
            </a:r>
            <a:r>
              <a:rPr lang="hu-HU" dirty="0" smtClean="0"/>
              <a:t>            </a:t>
            </a:r>
          </a:p>
          <a:p>
            <a:pPr>
              <a:defRPr/>
            </a:pPr>
            <a:r>
              <a:rPr lang="hu-HU" dirty="0" smtClean="0"/>
              <a:t>                           </a:t>
            </a:r>
            <a:r>
              <a:rPr lang="hu-HU" sz="2800" dirty="0"/>
              <a:t>Előkészítés</a:t>
            </a:r>
            <a:endParaRPr lang="hu-HU" sz="2800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/>
              <a:t>	</a:t>
            </a:r>
          </a:p>
        </p:txBody>
      </p:sp>
      <p:sp>
        <p:nvSpPr>
          <p:cNvPr id="16389" name="AutoShape 48"/>
          <p:cNvSpPr>
            <a:spLocks noChangeArrowheads="1"/>
          </p:cNvSpPr>
          <p:nvPr/>
        </p:nvSpPr>
        <p:spPr bwMode="gray">
          <a:xfrm>
            <a:off x="1822450" y="5099050"/>
            <a:ext cx="5701878" cy="56219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u-HU" sz="1600" b="1" dirty="0" smtClean="0"/>
              <a:t>Közbeszerzési szabályzat, közbeszerzési terv elkészítése</a:t>
            </a:r>
          </a:p>
          <a:p>
            <a:pPr eaLnBrk="0" hangingPunct="0"/>
            <a:r>
              <a:rPr lang="hu-HU" sz="1600" b="1" dirty="0" smtClean="0"/>
              <a:t> /karbantartása és azok jóváhagyása</a:t>
            </a:r>
            <a:r>
              <a:rPr lang="hu-HU" sz="1600" b="1" smtClean="0"/>
              <a:t>, kockázat kezelés</a:t>
            </a:r>
            <a:endParaRPr lang="hu-HU" sz="1600" b="1" dirty="0" smtClean="0"/>
          </a:p>
        </p:txBody>
      </p:sp>
      <p:sp>
        <p:nvSpPr>
          <p:cNvPr id="16390" name="AutoShape 49"/>
          <p:cNvSpPr>
            <a:spLocks noChangeArrowheads="1"/>
          </p:cNvSpPr>
          <p:nvPr/>
        </p:nvSpPr>
        <p:spPr bwMode="gray">
          <a:xfrm>
            <a:off x="2317750" y="4271963"/>
            <a:ext cx="535059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u-HU" sz="1600" b="1" dirty="0" smtClean="0"/>
              <a:t>Bejelentkezés, regisztráció a hatóságnál</a:t>
            </a:r>
            <a:endParaRPr lang="en-US" sz="1600" b="1" dirty="0"/>
          </a:p>
        </p:txBody>
      </p:sp>
      <p:sp>
        <p:nvSpPr>
          <p:cNvPr id="16391" name="AutoShape 50"/>
          <p:cNvSpPr>
            <a:spLocks noChangeArrowheads="1"/>
          </p:cNvSpPr>
          <p:nvPr/>
        </p:nvSpPr>
        <p:spPr bwMode="gray">
          <a:xfrm>
            <a:off x="2438400" y="3459163"/>
            <a:ext cx="551797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u-HU" sz="1600" b="1" dirty="0" smtClean="0"/>
              <a:t>Alanyi hatály (KEF), tárgyi hatály  előzetes vizsgálata  </a:t>
            </a:r>
          </a:p>
        </p:txBody>
      </p:sp>
      <p:sp>
        <p:nvSpPr>
          <p:cNvPr id="16392" name="AutoShape 51"/>
          <p:cNvSpPr>
            <a:spLocks noChangeArrowheads="1"/>
          </p:cNvSpPr>
          <p:nvPr/>
        </p:nvSpPr>
        <p:spPr bwMode="gray">
          <a:xfrm>
            <a:off x="2286000" y="2590800"/>
            <a:ext cx="538234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u-HU" sz="1600" b="1" dirty="0" smtClean="0"/>
              <a:t>Költségvetés,beruházási terv elkészítése –középtávú,</a:t>
            </a:r>
          </a:p>
          <a:p>
            <a:pPr eaLnBrk="0" hangingPunct="0"/>
            <a:r>
              <a:rPr lang="hu-HU" sz="1600" b="1" dirty="0" smtClean="0"/>
              <a:t>                         illetve éves, kockázatok felmérése</a:t>
            </a:r>
            <a:endParaRPr lang="en-US" sz="1600" b="1" dirty="0"/>
          </a:p>
        </p:txBody>
      </p:sp>
      <p:sp>
        <p:nvSpPr>
          <p:cNvPr id="16393" name="AutoShape 52"/>
          <p:cNvSpPr>
            <a:spLocks noChangeArrowheads="1"/>
          </p:cNvSpPr>
          <p:nvPr/>
        </p:nvSpPr>
        <p:spPr bwMode="gray">
          <a:xfrm>
            <a:off x="1842972" y="1910557"/>
            <a:ext cx="553734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u-HU" sz="1600" b="1" dirty="0" smtClean="0"/>
              <a:t>Belső kontrollrendszer kialakítása, működtetése, </a:t>
            </a:r>
          </a:p>
          <a:p>
            <a:pPr eaLnBrk="0" hangingPunct="0"/>
            <a:r>
              <a:rPr lang="hu-HU" sz="1600" b="1" dirty="0" smtClean="0"/>
              <a:t>felelősségre vonás, átláthatóság, elszámoltathatóság </a:t>
            </a:r>
            <a:endParaRPr lang="en-US" sz="1600" b="1" dirty="0"/>
          </a:p>
        </p:txBody>
      </p:sp>
      <p:grpSp>
        <p:nvGrpSpPr>
          <p:cNvPr id="16394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642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2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2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28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16395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164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16396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6411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12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14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16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16397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640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0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0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1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16398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639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40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0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40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</p:grpSp>
      <p:sp>
        <p:nvSpPr>
          <p:cNvPr id="2" name="AutoShape 2" descr="Képtalálat a következőre: „lépé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97163"/>
            <a:ext cx="1258647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1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A közbeszerzés konkrét eljáráshoz nem köthető </a:t>
            </a:r>
            <a:r>
              <a:rPr lang="hu-HU" sz="3600" dirty="0" smtClean="0"/>
              <a:t>cselekményei I.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8707412" cy="48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ChangeArrowheads="1"/>
          </p:cNvSpPr>
          <p:nvPr/>
        </p:nvSpPr>
        <p:spPr bwMode="auto">
          <a:xfrm>
            <a:off x="3728244" y="3632200"/>
            <a:ext cx="1839912" cy="2533104"/>
          </a:xfrm>
          <a:prstGeom prst="roundRect">
            <a:avLst>
              <a:gd name="adj" fmla="val 13745"/>
            </a:avLst>
          </a:prstGeom>
          <a:solidFill>
            <a:schemeClr val="bg1">
              <a:alpha val="3098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hu-HU" sz="1200" dirty="0">
                <a:latin typeface="Verdana" pitchFamily="34" charset="0"/>
              </a:rPr>
              <a:t>Felhalmozási </a:t>
            </a:r>
            <a:r>
              <a:rPr lang="hu-HU" sz="1200" dirty="0" smtClean="0">
                <a:latin typeface="Verdana" pitchFamily="34" charset="0"/>
              </a:rPr>
              <a:t>kiadások előirányzata </a:t>
            </a:r>
            <a:r>
              <a:rPr lang="hu-HU" sz="1200" dirty="0">
                <a:latin typeface="Verdana" pitchFamily="34" charset="0"/>
              </a:rPr>
              <a:t>a beruházások </a:t>
            </a:r>
            <a:r>
              <a:rPr lang="hu-HU" sz="1200" dirty="0" smtClean="0">
                <a:latin typeface="Verdana" pitchFamily="34" charset="0"/>
              </a:rPr>
              <a:t>várható fedezeteként a visszapótlási fedezet figyelembe vételével, lejáró szerződések követése</a:t>
            </a:r>
            <a:endParaRPr lang="en-US" sz="1200" dirty="0">
              <a:latin typeface="Verdana" pitchFamily="34" charset="0"/>
            </a:endParaRPr>
          </a:p>
          <a:p>
            <a:pPr eaLnBrk="0" hangingPunct="0"/>
            <a:endParaRPr lang="en-US" sz="1400" dirty="0">
              <a:latin typeface="Verdana" pitchFamily="34" charset="0"/>
            </a:endParaRPr>
          </a:p>
        </p:txBody>
      </p:sp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1219200" y="3657600"/>
            <a:ext cx="1828800" cy="2507704"/>
          </a:xfrm>
          <a:prstGeom prst="roundRect">
            <a:avLst>
              <a:gd name="adj" fmla="val 13745"/>
            </a:avLst>
          </a:prstGeom>
          <a:solidFill>
            <a:schemeClr val="bg1">
              <a:alpha val="3098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hu-HU" sz="1200" dirty="0" smtClean="0">
                <a:latin typeface="Verdana" pitchFamily="34" charset="0"/>
              </a:rPr>
              <a:t>Immateriális javak, tárgyi eszközök  szükségesség és prioritás felmérése, figyelembe véve a </a:t>
            </a:r>
            <a:r>
              <a:rPr lang="hu-HU" sz="1200" dirty="0">
                <a:latin typeface="Verdana" pitchFamily="34" charset="0"/>
              </a:rPr>
              <a:t>beruházási </a:t>
            </a:r>
            <a:r>
              <a:rPr lang="hu-HU" sz="1200" dirty="0" smtClean="0">
                <a:latin typeface="Verdana" pitchFamily="34" charset="0"/>
              </a:rPr>
              <a:t>alapelveket, és a várható eljárásokat 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248400" y="3657600"/>
            <a:ext cx="1676400" cy="2286000"/>
          </a:xfrm>
          <a:prstGeom prst="roundRect">
            <a:avLst>
              <a:gd name="adj" fmla="val 13745"/>
            </a:avLst>
          </a:prstGeom>
          <a:solidFill>
            <a:schemeClr val="bg1">
              <a:alpha val="30980"/>
            </a:schemeClr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hu-HU" sz="1200" dirty="0" smtClean="0">
                <a:latin typeface="Verdana" pitchFamily="34" charset="0"/>
              </a:rPr>
              <a:t>Az előzetes, beruházási terv, lejáró szerződések indokoltsága szerint meghatározott eljárások alapján a kockázatok felmérése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A közbeszerzés konkrét eljáráshoz nem köthető </a:t>
            </a:r>
            <a:r>
              <a:rPr lang="hu-HU" sz="4000" dirty="0" smtClean="0"/>
              <a:t>cselekményei II.</a:t>
            </a:r>
            <a:endParaRPr lang="en-US" sz="2400" dirty="0" smtClean="0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gray">
          <a:xfrm>
            <a:off x="6372299" y="1944688"/>
            <a:ext cx="1441376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24593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24612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13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14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15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</p:grpSp>
      <p:sp>
        <p:nvSpPr>
          <p:cNvPr id="77847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24598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24599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24608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09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10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 dirty="0"/>
            </a:p>
          </p:txBody>
        </p:sp>
        <p:sp>
          <p:nvSpPr>
            <p:cNvPr id="24611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 dirty="0"/>
            </a:p>
          </p:txBody>
        </p:sp>
      </p:grpSp>
      <p:grpSp>
        <p:nvGrpSpPr>
          <p:cNvPr id="24600" name="Group 33"/>
          <p:cNvGrpSpPr>
            <a:grpSpLocks/>
          </p:cNvGrpSpPr>
          <p:nvPr/>
        </p:nvGrpSpPr>
        <p:grpSpPr bwMode="auto">
          <a:xfrm>
            <a:off x="6430089" y="2007504"/>
            <a:ext cx="1356525" cy="1277937"/>
            <a:chOff x="4157" y="1706"/>
            <a:chExt cx="1261" cy="1252"/>
          </a:xfrm>
        </p:grpSpPr>
        <p:sp>
          <p:nvSpPr>
            <p:cNvPr id="24604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05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06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hu-HU"/>
            </a:p>
          </p:txBody>
        </p:sp>
        <p:sp>
          <p:nvSpPr>
            <p:cNvPr id="24607" name="Oval 37"/>
            <p:cNvSpPr>
              <a:spLocks noChangeArrowheads="1"/>
            </p:cNvSpPr>
            <p:nvPr/>
          </p:nvSpPr>
          <p:spPr bwMode="gray">
            <a:xfrm>
              <a:off x="4157" y="1734"/>
              <a:ext cx="1170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none" anchor="ctr"/>
            <a:lstStyle/>
            <a:p>
              <a:pPr algn="r"/>
              <a:r>
                <a:rPr lang="hu-HU" sz="1200" dirty="0" smtClean="0"/>
                <a:t>   </a:t>
              </a:r>
            </a:p>
            <a:p>
              <a:pPr lvl="1" algn="r"/>
              <a:r>
                <a:rPr lang="hu-HU" sz="1200" dirty="0"/>
                <a:t> </a:t>
              </a:r>
              <a:r>
                <a:rPr lang="hu-HU" sz="1200" dirty="0" smtClean="0"/>
                <a:t> </a:t>
              </a:r>
              <a:r>
                <a:rPr lang="hu-HU" sz="1600" dirty="0" smtClean="0"/>
                <a:t>Kockázatok</a:t>
              </a:r>
            </a:p>
            <a:p>
              <a:pPr lvl="1" algn="r"/>
              <a:r>
                <a:rPr lang="hu-HU" sz="1600" dirty="0" smtClean="0"/>
                <a:t>felmérése</a:t>
              </a:r>
            </a:p>
          </p:txBody>
        </p:sp>
      </p:grpSp>
      <p:sp>
        <p:nvSpPr>
          <p:cNvPr id="24601" name="Text Box 38"/>
          <p:cNvSpPr txBox="1">
            <a:spLocks noChangeArrowheads="1"/>
          </p:cNvSpPr>
          <p:nvPr/>
        </p:nvSpPr>
        <p:spPr bwMode="gray">
          <a:xfrm>
            <a:off x="1295400" y="2505075"/>
            <a:ext cx="15922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u-HU" dirty="0" smtClean="0">
                <a:solidFill>
                  <a:srgbClr val="000000"/>
                </a:solidFill>
              </a:rPr>
              <a:t>Beruházási terv</a:t>
            </a:r>
            <a:r>
              <a:rPr lang="hu-HU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602" name="Text Box 39"/>
          <p:cNvSpPr txBox="1">
            <a:spLocks noChangeArrowheads="1"/>
          </p:cNvSpPr>
          <p:nvPr/>
        </p:nvSpPr>
        <p:spPr bwMode="gray">
          <a:xfrm>
            <a:off x="3941389" y="2505075"/>
            <a:ext cx="13580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u-HU" sz="1600" dirty="0" smtClean="0">
                <a:solidFill>
                  <a:srgbClr val="000000"/>
                </a:solidFill>
              </a:rPr>
              <a:t>Költségvetés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080120"/>
          </a:xfrm>
        </p:spPr>
        <p:txBody>
          <a:bodyPr>
            <a:noAutofit/>
          </a:bodyPr>
          <a:lstStyle/>
          <a:p>
            <a:r>
              <a:rPr lang="hu-HU" sz="3600" dirty="0"/>
              <a:t>A közbeszerzési eljárások szakaszaiban </a:t>
            </a:r>
            <a:r>
              <a:rPr lang="hu-HU" sz="3600" dirty="0" smtClean="0"/>
              <a:t>lehetséges </a:t>
            </a:r>
            <a:r>
              <a:rPr lang="hu-HU" sz="3600" dirty="0"/>
              <a:t>kockázatok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7525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u="sng" dirty="0" smtClean="0"/>
              <a:t>Előkészítési </a:t>
            </a:r>
            <a:r>
              <a:rPr lang="hu-HU" sz="2000" u="sng" dirty="0"/>
              <a:t>szak </a:t>
            </a:r>
          </a:p>
          <a:p>
            <a:pPr algn="just">
              <a:buFontTx/>
              <a:buChar char="-"/>
            </a:pPr>
            <a:r>
              <a:rPr lang="hu-HU" sz="2000" dirty="0"/>
              <a:t>nem egyértelmű, vagy a verseny tisztaságát sértő műszaki specifikáció, illetőleg szerződéses feltételek</a:t>
            </a:r>
          </a:p>
          <a:p>
            <a:pPr algn="just">
              <a:buFontTx/>
              <a:buChar char="-"/>
            </a:pPr>
            <a:r>
              <a:rPr lang="hu-HU" sz="2000" dirty="0"/>
              <a:t>egybeszámítási szabályok figyelmen kívül </a:t>
            </a:r>
            <a:r>
              <a:rPr lang="hu-HU" sz="2000" dirty="0" smtClean="0"/>
              <a:t>hagyása</a:t>
            </a:r>
            <a:endParaRPr lang="hu-HU" sz="2000" u="sng" dirty="0"/>
          </a:p>
          <a:p>
            <a:pPr marL="0" lvl="0" indent="0" algn="just">
              <a:buNone/>
            </a:pPr>
            <a:r>
              <a:rPr lang="hu-HU" sz="2000" u="sng" dirty="0"/>
              <a:t>Eljárási cselekmények szakasza </a:t>
            </a:r>
          </a:p>
          <a:p>
            <a:pPr lvl="0" algn="just">
              <a:buFontTx/>
              <a:buChar char="-"/>
            </a:pPr>
            <a:r>
              <a:rPr lang="hu-HU" sz="2000" dirty="0"/>
              <a:t>jogszabályi határidők be nem tartása</a:t>
            </a:r>
          </a:p>
          <a:p>
            <a:pPr lvl="0" algn="just">
              <a:buFontTx/>
              <a:buChar char="-"/>
            </a:pPr>
            <a:r>
              <a:rPr lang="hu-HU" sz="2000" dirty="0"/>
              <a:t>az előkészítési szak nem megfelelően kezelt kockázataiból adódó kiegészítő tájékoztatás-kérések, vitarendezési kérelmek, illetve jogorvoslatok  </a:t>
            </a:r>
            <a:endParaRPr lang="hu-HU" sz="2000" u="sng" dirty="0"/>
          </a:p>
          <a:p>
            <a:pPr marL="0" lvl="0" indent="0" algn="just">
              <a:buNone/>
            </a:pPr>
            <a:r>
              <a:rPr lang="hu-HU" sz="2000" u="sng" dirty="0"/>
              <a:t>Szerződéskötési szak</a:t>
            </a:r>
          </a:p>
          <a:p>
            <a:pPr algn="just">
              <a:buFontTx/>
              <a:buChar char="-"/>
            </a:pPr>
            <a:r>
              <a:rPr lang="hu-HU" sz="2000" dirty="0"/>
              <a:t>az előkészítési szak nem megfelelően kezelt kockázataiból adódó szerződéses jogviták a teljesítés során</a:t>
            </a:r>
          </a:p>
          <a:p>
            <a:pPr algn="just">
              <a:buFontTx/>
              <a:buChar char="-"/>
            </a:pPr>
            <a:r>
              <a:rPr lang="hu-HU" sz="2000" dirty="0"/>
              <a:t>az előkészítési szak nem megfelelően kezelt kockázataiból adódó előnytelen szerződés</a:t>
            </a:r>
          </a:p>
        </p:txBody>
      </p:sp>
    </p:spTree>
    <p:extLst>
      <p:ext uri="{BB962C8B-B14F-4D97-AF65-F5344CB8AC3E}">
        <p14:creationId xmlns:p14="http://schemas.microsoft.com/office/powerpoint/2010/main" val="324555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közbeszerzés konkrét eljáráshoz nem köthető </a:t>
            </a:r>
            <a:r>
              <a:rPr lang="hu-HU" sz="3600" dirty="0" smtClean="0"/>
              <a:t>cselekményei III.</a:t>
            </a:r>
            <a:endParaRPr lang="en-US" sz="2000" dirty="0" smtClean="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615657" y="26757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615656" y="48394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396457" y="27519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358357" y="48061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194300" y="380365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784475" y="379730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505075" y="20462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267075" y="2093913"/>
            <a:ext cx="360363" cy="360362"/>
            <a:chOff x="1973" y="1706"/>
            <a:chExt cx="227" cy="227"/>
          </a:xfrm>
        </p:grpSpPr>
        <p:sp>
          <p:nvSpPr>
            <p:cNvPr id="512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grpSp>
        <p:nvGrpSpPr>
          <p:cNvPr id="25611" name="Group 13"/>
          <p:cNvGrpSpPr>
            <a:grpSpLocks/>
          </p:cNvGrpSpPr>
          <p:nvPr/>
        </p:nvGrpSpPr>
        <p:grpSpPr bwMode="auto">
          <a:xfrm>
            <a:off x="2322513" y="3749675"/>
            <a:ext cx="360362" cy="360363"/>
            <a:chOff x="1565" y="2659"/>
            <a:chExt cx="227" cy="227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grpSp>
        <p:nvGrpSpPr>
          <p:cNvPr id="25612" name="Group 16"/>
          <p:cNvGrpSpPr>
            <a:grpSpLocks/>
          </p:cNvGrpSpPr>
          <p:nvPr/>
        </p:nvGrpSpPr>
        <p:grpSpPr bwMode="auto">
          <a:xfrm>
            <a:off x="3186113" y="5292725"/>
            <a:ext cx="360362" cy="360363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grpSp>
        <p:nvGrpSpPr>
          <p:cNvPr id="25613" name="Group 19"/>
          <p:cNvGrpSpPr>
            <a:grpSpLocks/>
          </p:cNvGrpSpPr>
          <p:nvPr/>
        </p:nvGrpSpPr>
        <p:grpSpPr bwMode="auto">
          <a:xfrm>
            <a:off x="5116513" y="2073275"/>
            <a:ext cx="360362" cy="360363"/>
            <a:chOff x="3470" y="1706"/>
            <a:chExt cx="227" cy="227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grpSp>
        <p:nvGrpSpPr>
          <p:cNvPr id="25614" name="Group 22"/>
          <p:cNvGrpSpPr>
            <a:grpSpLocks/>
          </p:cNvGrpSpPr>
          <p:nvPr/>
        </p:nvGrpSpPr>
        <p:grpSpPr bwMode="auto">
          <a:xfrm>
            <a:off x="6065838" y="3749675"/>
            <a:ext cx="360362" cy="360363"/>
            <a:chOff x="3923" y="2659"/>
            <a:chExt cx="227" cy="227"/>
          </a:xfrm>
        </p:grpSpPr>
        <p:sp>
          <p:nvSpPr>
            <p:cNvPr id="512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grpSp>
        <p:nvGrpSpPr>
          <p:cNvPr id="25615" name="Group 25"/>
          <p:cNvGrpSpPr>
            <a:grpSpLocks/>
          </p:cNvGrpSpPr>
          <p:nvPr/>
        </p:nvGrpSpPr>
        <p:grpSpPr bwMode="auto">
          <a:xfrm>
            <a:off x="5172075" y="5349875"/>
            <a:ext cx="360363" cy="360363"/>
            <a:chOff x="3515" y="3521"/>
            <a:chExt cx="227" cy="227"/>
          </a:xfrm>
        </p:grpSpPr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462338" y="2987675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455988" y="2971800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589338" y="31146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571875" y="3087688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hu-HU">
              <a:cs typeface="+mn-cs"/>
            </a:endParaRPr>
          </a:p>
        </p:txBody>
      </p:sp>
      <p:sp>
        <p:nvSpPr>
          <p:cNvPr id="25620" name="Oval 32"/>
          <p:cNvSpPr>
            <a:spLocks noChangeArrowheads="1"/>
          </p:cNvSpPr>
          <p:nvPr/>
        </p:nvSpPr>
        <p:spPr bwMode="gray">
          <a:xfrm>
            <a:off x="3673475" y="3198813"/>
            <a:ext cx="1522413" cy="1522412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25621" name="Oval 33"/>
          <p:cNvSpPr>
            <a:spLocks noChangeArrowheads="1"/>
          </p:cNvSpPr>
          <p:nvPr/>
        </p:nvSpPr>
        <p:spPr bwMode="gray">
          <a:xfrm>
            <a:off x="3695700" y="3217863"/>
            <a:ext cx="1471613" cy="14732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hu-HU"/>
          </a:p>
        </p:txBody>
      </p:sp>
      <p:sp>
        <p:nvSpPr>
          <p:cNvPr id="25622" name="Oval 34"/>
          <p:cNvSpPr>
            <a:spLocks noChangeArrowheads="1"/>
          </p:cNvSpPr>
          <p:nvPr/>
        </p:nvSpPr>
        <p:spPr bwMode="gray">
          <a:xfrm>
            <a:off x="3713163" y="3227388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hu-HU"/>
          </a:p>
        </p:txBody>
      </p:sp>
      <p:sp>
        <p:nvSpPr>
          <p:cNvPr id="25623" name="Oval 35"/>
          <p:cNvSpPr>
            <a:spLocks noChangeArrowheads="1"/>
          </p:cNvSpPr>
          <p:nvPr/>
        </p:nvSpPr>
        <p:spPr bwMode="gray">
          <a:xfrm>
            <a:off x="3729038" y="3241675"/>
            <a:ext cx="1366837" cy="134143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hu-HU"/>
          </a:p>
        </p:txBody>
      </p:sp>
      <p:sp>
        <p:nvSpPr>
          <p:cNvPr id="25624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hu-HU"/>
          </a:p>
        </p:txBody>
      </p:sp>
      <p:sp>
        <p:nvSpPr>
          <p:cNvPr id="25625" name="Text Box 37"/>
          <p:cNvSpPr txBox="1">
            <a:spLocks noChangeArrowheads="1"/>
          </p:cNvSpPr>
          <p:nvPr/>
        </p:nvSpPr>
        <p:spPr bwMode="gray">
          <a:xfrm>
            <a:off x="3641890" y="3687763"/>
            <a:ext cx="157447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u-HU" sz="1600" dirty="0" smtClean="0">
                <a:solidFill>
                  <a:srgbClr val="000000"/>
                </a:solidFill>
              </a:rPr>
              <a:t>Közbeszerzési </a:t>
            </a:r>
          </a:p>
          <a:p>
            <a:pPr algn="ctr" eaLnBrk="0" hangingPunct="0"/>
            <a:r>
              <a:rPr lang="hu-HU" sz="1600" dirty="0" smtClean="0">
                <a:solidFill>
                  <a:srgbClr val="000000"/>
                </a:solidFill>
              </a:rPr>
              <a:t>szabályzat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626" name="Text Box 38"/>
          <p:cNvSpPr txBox="1">
            <a:spLocks noChangeArrowheads="1"/>
          </p:cNvSpPr>
          <p:nvPr/>
        </p:nvSpPr>
        <p:spPr bwMode="auto">
          <a:xfrm>
            <a:off x="5553075" y="2020888"/>
            <a:ext cx="310213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1600" dirty="0" smtClean="0"/>
              <a:t>Előkészítésének,lefolytatásának</a:t>
            </a:r>
          </a:p>
          <a:p>
            <a:pPr eaLnBrk="0" hangingPunct="0"/>
            <a:r>
              <a:rPr lang="hu-HU" sz="1600" dirty="0"/>
              <a:t>b</a:t>
            </a:r>
            <a:r>
              <a:rPr lang="hu-HU" sz="1600" dirty="0" smtClean="0"/>
              <a:t>első ellenőrzésének a</a:t>
            </a:r>
          </a:p>
          <a:p>
            <a:pPr eaLnBrk="0" hangingPunct="0"/>
            <a:r>
              <a:rPr lang="hu-HU" sz="1600" dirty="0"/>
              <a:t> </a:t>
            </a:r>
            <a:r>
              <a:rPr lang="hu-HU" sz="1600" dirty="0" smtClean="0"/>
              <a:t>       felelősségi rendje</a:t>
            </a:r>
            <a:endParaRPr lang="en-US" sz="1600" dirty="0"/>
          </a:p>
        </p:txBody>
      </p:sp>
      <p:sp>
        <p:nvSpPr>
          <p:cNvPr id="25627" name="Text Box 39"/>
          <p:cNvSpPr txBox="1">
            <a:spLocks noChangeArrowheads="1"/>
          </p:cNvSpPr>
          <p:nvPr/>
        </p:nvSpPr>
        <p:spPr bwMode="auto">
          <a:xfrm>
            <a:off x="907444" y="2020888"/>
            <a:ext cx="232788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hu-HU" sz="1600" dirty="0" smtClean="0"/>
              <a:t>Formája az ajánlatkérő </a:t>
            </a:r>
          </a:p>
          <a:p>
            <a:pPr algn="r" eaLnBrk="0" hangingPunct="0"/>
            <a:r>
              <a:rPr lang="hu-HU" sz="1600" dirty="0" smtClean="0"/>
              <a:t>típusától függ   </a:t>
            </a:r>
            <a:endParaRPr lang="en-US" sz="1600" dirty="0"/>
          </a:p>
        </p:txBody>
      </p:sp>
      <p:sp>
        <p:nvSpPr>
          <p:cNvPr id="25628" name="Text Box 40"/>
          <p:cNvSpPr txBox="1">
            <a:spLocks noChangeArrowheads="1"/>
          </p:cNvSpPr>
          <p:nvPr/>
        </p:nvSpPr>
        <p:spPr bwMode="auto">
          <a:xfrm>
            <a:off x="6467475" y="3773488"/>
            <a:ext cx="273664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1600" dirty="0" smtClean="0"/>
              <a:t>Eljárásba bevont személyek</a:t>
            </a:r>
          </a:p>
          <a:p>
            <a:pPr eaLnBrk="0" hangingPunct="0"/>
            <a:r>
              <a:rPr lang="hu-HU" sz="1600" dirty="0"/>
              <a:t>s</a:t>
            </a:r>
            <a:r>
              <a:rPr lang="hu-HU" sz="1600" dirty="0" smtClean="0"/>
              <a:t>zervezetek felelősségi </a:t>
            </a:r>
          </a:p>
          <a:p>
            <a:pPr eaLnBrk="0" hangingPunct="0"/>
            <a:r>
              <a:rPr lang="hu-HU" sz="1600" dirty="0" smtClean="0"/>
              <a:t>köre, a döntésekért felelős</a:t>
            </a:r>
          </a:p>
          <a:p>
            <a:pPr eaLnBrk="0" hangingPunct="0"/>
            <a:r>
              <a:rPr lang="hu-HU" sz="1600" dirty="0" smtClean="0"/>
              <a:t>személyek</a:t>
            </a:r>
            <a:endParaRPr lang="en-US" sz="1600" dirty="0"/>
          </a:p>
        </p:txBody>
      </p:sp>
      <p:sp>
        <p:nvSpPr>
          <p:cNvPr id="25629" name="Text Box 41"/>
          <p:cNvSpPr txBox="1">
            <a:spLocks noChangeArrowheads="1"/>
          </p:cNvSpPr>
          <p:nvPr/>
        </p:nvSpPr>
        <p:spPr bwMode="auto">
          <a:xfrm>
            <a:off x="5553075" y="5373688"/>
            <a:ext cx="30107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A</a:t>
            </a:r>
            <a:r>
              <a:rPr lang="hu-HU" sz="1600" dirty="0" smtClean="0"/>
              <a:t>z eljárásba bevont személyek</a:t>
            </a:r>
            <a:endParaRPr lang="en-US" sz="1600" dirty="0"/>
          </a:p>
        </p:txBody>
      </p:sp>
      <p:sp>
        <p:nvSpPr>
          <p:cNvPr id="25630" name="Text Box 42"/>
          <p:cNvSpPr txBox="1">
            <a:spLocks noChangeArrowheads="1"/>
          </p:cNvSpPr>
          <p:nvPr/>
        </p:nvSpPr>
        <p:spPr bwMode="auto">
          <a:xfrm>
            <a:off x="380970" y="3773488"/>
            <a:ext cx="19399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hu-HU" sz="1600" dirty="0" smtClean="0">
                <a:solidFill>
                  <a:schemeClr val="tx2"/>
                </a:solidFill>
              </a:rPr>
              <a:t>Belső dokumentum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5631" name="Text Box 43"/>
          <p:cNvSpPr txBox="1">
            <a:spLocks noChangeArrowheads="1"/>
          </p:cNvSpPr>
          <p:nvPr/>
        </p:nvSpPr>
        <p:spPr bwMode="auto">
          <a:xfrm>
            <a:off x="457200" y="5311775"/>
            <a:ext cx="27019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dirty="0" smtClean="0"/>
              <a:t>A</a:t>
            </a:r>
            <a:r>
              <a:rPr lang="hu-HU" sz="1600" dirty="0" smtClean="0"/>
              <a:t>z eljárás dokumentálásának </a:t>
            </a:r>
          </a:p>
          <a:p>
            <a:pPr algn="r" eaLnBrk="0" hangingPunct="0"/>
            <a:r>
              <a:rPr lang="hu-HU" sz="1600" dirty="0" smtClean="0"/>
              <a:t>rendje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79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kozponti_prezi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 eaLnBrk="0" hangingPunct="0">
          <a:defRPr sz="2000" b="1" dirty="0">
            <a:solidFill>
              <a:srgbClr val="FFFFFF"/>
            </a:solidFill>
            <a:effectLst>
              <a:outerShdw blurRad="38100" dist="38100" dir="2700000" algn="tl">
                <a:srgbClr val="C0C0C0"/>
              </a:outerShdw>
            </a:effectLst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NKE_prezentacio_alap minta</Template>
  <TotalTime>713</TotalTime>
  <Words>899</Words>
  <Application>Microsoft Office PowerPoint</Application>
  <PresentationFormat>Diavetítés a képernyőre (4:3 oldalarány)</PresentationFormat>
  <Paragraphs>143</Paragraphs>
  <Slides>19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Optima HU Bd</vt:lpstr>
      <vt:lpstr>Optima HU Rg</vt:lpstr>
      <vt:lpstr>StoneInformal</vt:lpstr>
      <vt:lpstr>Times New Roman</vt:lpstr>
      <vt:lpstr>Verdana</vt:lpstr>
      <vt:lpstr>Wingdings</vt:lpstr>
      <vt:lpstr>nke_kozponti_prezi_template_final</vt:lpstr>
      <vt:lpstr>Egyéni tervezés</vt:lpstr>
      <vt:lpstr>Közbeszerzési eljárások előkészítése a gyakorlatban</vt:lpstr>
      <vt:lpstr>A közbeszerzési eljárások előkészítése</vt:lpstr>
      <vt:lpstr>A közbeszerzési eljárás rendszere</vt:lpstr>
      <vt:lpstr>A közbeszerzési eljárás előkészítése</vt:lpstr>
      <vt:lpstr>A közbeszerzés konkrét eljáráshoz nem köthető cselekményei</vt:lpstr>
      <vt:lpstr>A közbeszerzés konkrét eljáráshoz nem köthető cselekményei I.</vt:lpstr>
      <vt:lpstr>A közbeszerzés konkrét eljáráshoz nem köthető cselekményei II.</vt:lpstr>
      <vt:lpstr>A közbeszerzési eljárások szakaszaiban lehetséges kockázatok</vt:lpstr>
      <vt:lpstr>A közbeszerzés konkrét eljáráshoz nem köthető cselekményei III.</vt:lpstr>
      <vt:lpstr>A közbeszerzés konkrét eljáráshoz nem köthető cselekményei - Közbeszerzési Terv</vt:lpstr>
      <vt:lpstr>Kockázatok csökkentése az előkészítési szakban A.)</vt:lpstr>
      <vt:lpstr>Kockázatok csökkentése az előkészítési szakban B.)</vt:lpstr>
      <vt:lpstr>Kockázatok csökkentése az előkészítési szakban C.)</vt:lpstr>
      <vt:lpstr>Konkrét közbeszerzés előkészítő cselekmények </vt:lpstr>
      <vt:lpstr>Közbeszerzés becsült értéke –egybe számítása I.</vt:lpstr>
      <vt:lpstr>Közbeszerzés becsült értéke –egybe számítása II.</vt:lpstr>
      <vt:lpstr>Közbeszerzési dokumentumok  összeállítása</vt:lpstr>
      <vt:lpstr>Összefoglalva…..</vt:lpstr>
      <vt:lpstr>Összefoglalva…..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Horváth Mónika Magdolna</dc:creator>
  <cp:lastModifiedBy>Krizsán Katalin</cp:lastModifiedBy>
  <cp:revision>67</cp:revision>
  <cp:lastPrinted>2019-05-02T13:29:55Z</cp:lastPrinted>
  <dcterms:created xsi:type="dcterms:W3CDTF">2018-09-06T12:19:47Z</dcterms:created>
  <dcterms:modified xsi:type="dcterms:W3CDTF">2019-05-02T13:38:24Z</dcterms:modified>
</cp:coreProperties>
</file>